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92" r:id="rId5"/>
    <p:sldId id="299" r:id="rId6"/>
    <p:sldId id="297" r:id="rId7"/>
    <p:sldId id="261" r:id="rId8"/>
    <p:sldId id="302" r:id="rId9"/>
    <p:sldId id="301" r:id="rId10"/>
    <p:sldId id="279" r:id="rId11"/>
    <p:sldId id="276" r:id="rId12"/>
    <p:sldId id="293" r:id="rId13"/>
    <p:sldId id="308" r:id="rId14"/>
    <p:sldId id="309" r:id="rId15"/>
    <p:sldId id="268" r:id="rId16"/>
    <p:sldId id="303" r:id="rId17"/>
    <p:sldId id="269" r:id="rId18"/>
    <p:sldId id="304" r:id="rId19"/>
    <p:sldId id="300" r:id="rId20"/>
    <p:sldId id="295" r:id="rId21"/>
    <p:sldId id="305" r:id="rId22"/>
    <p:sldId id="306" r:id="rId23"/>
    <p:sldId id="307" r:id="rId24"/>
    <p:sldId id="310" r:id="rId25"/>
    <p:sldId id="311" r:id="rId26"/>
    <p:sldId id="312" r:id="rId27"/>
    <p:sldId id="28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400"/>
    <a:srgbClr val="446992"/>
    <a:srgbClr val="AEC2D8"/>
    <a:srgbClr val="98432A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839" autoAdjust="0"/>
  </p:normalViewPr>
  <p:slideViewPr>
    <p:cSldViewPr snapToGrid="0" showGuides="1">
      <p:cViewPr varScale="1">
        <p:scale>
          <a:sx n="71" d="100"/>
          <a:sy n="71" d="100"/>
        </p:scale>
        <p:origin x="696" y="6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2/5/2025</a:t>
            </a:fld>
            <a:endParaRPr lang="en-US" dirty="0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1D3A2-41AE-A352-B7DD-DDD39746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FCC01-C372-E0D3-C42F-CD54EA0FE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96908-6F76-455A-8DC8-DB22E50BB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068FE-BCC7-21C2-A033-456E9E3DE6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9875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484F8-A81C-D937-37AE-A84E842FB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8FE7B3-B89A-D623-F4F0-2A11C4893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9430EB-E827-3A7E-0091-A4FA441C3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E59F1-F9ED-F3F6-B289-A26BA0632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455165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89A70-5029-4234-1AFC-345E96174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BCA105-8AFE-E42C-107F-FCE32D1652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83E7DA-78DD-9BE0-2604-138087A23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DD971-6266-0FF6-C3BA-4EF4DCF0D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794014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81820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77460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93800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9E1C-AF48-ACAB-2AB4-9EB0B20BB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241CE2-024B-C32A-95AD-44E9617561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37FF4-DF65-0B99-C99E-F21E79C84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83803-0A05-1A14-325C-01D836C17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803466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870A8-615C-6DEB-A5E8-DBAF58EF7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DD3262-BB21-338B-9A95-B41423FFB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30B73F-2967-905B-0D5C-8000E643B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18EA6-941C-6AB1-5434-494B889E01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19611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BA89B-028F-FD6E-CE86-2560CEB8F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E3DE83-BBF4-34C5-F0CF-A8F0987A0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BBE94C-B1AE-0495-A678-4646A6274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D997F-2FA0-BA43-B792-BA9C5A573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8433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151AB-BF08-463B-3EFA-629BF8C9E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7F3DE0-27E3-0710-52BD-90B4642D1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49F8BC-8BB5-561B-A016-6C1D1AC2E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ACB53-0237-992E-E02F-2D3182866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54600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92" y="731520"/>
            <a:ext cx="5029200" cy="32918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168533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4" y="4172084"/>
            <a:ext cx="4912598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7671816" cy="2103120"/>
          </a:xfrm>
        </p:spPr>
        <p:txBody>
          <a:bodyPr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9296AFE-5FB8-52A4-3111-3B53DBE4DB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3200400"/>
            <a:ext cx="10149840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reeform: Shape 12">
            <a:extLst>
              <a:ext uri="{FF2B5EF4-FFF2-40B4-BE49-F238E27FC236}">
                <a16:creationId xmlns:a16="http://schemas.microsoft.com/office/drawing/2014/main" id="{809C5320-0161-C582-141C-55F06D4F3BAE}"/>
              </a:ext>
            </a:extLst>
          </p:cNvPr>
          <p:cNvSpPr/>
          <p:nvPr userDrawn="1"/>
        </p:nvSpPr>
        <p:spPr>
          <a:xfrm>
            <a:off x="8893126" y="351937"/>
            <a:ext cx="1331054" cy="150249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9C982F3-4477-76AC-0429-350585A39FFA}"/>
              </a:ext>
            </a:extLst>
          </p:cNvPr>
          <p:cNvSpPr/>
          <p:nvPr userDrawn="1"/>
        </p:nvSpPr>
        <p:spPr>
          <a:xfrm>
            <a:off x="5255120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87A8F7B2-0552-AAD4-9DE2-845DE10CA10A}"/>
              </a:ext>
            </a:extLst>
          </p:cNvPr>
          <p:cNvSpPr/>
          <p:nvPr userDrawn="1"/>
        </p:nvSpPr>
        <p:spPr>
          <a:xfrm>
            <a:off x="6710252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5DA7FF-BAA0-F04C-CA6C-16E9C2D55593}"/>
              </a:ext>
            </a:extLst>
          </p:cNvPr>
          <p:cNvSpPr/>
          <p:nvPr userDrawn="1"/>
        </p:nvSpPr>
        <p:spPr>
          <a:xfrm>
            <a:off x="879765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8D9CEC-53B7-B8DC-B77E-E3F86681879C}"/>
              </a:ext>
            </a:extLst>
          </p:cNvPr>
          <p:cNvSpPr/>
          <p:nvPr userDrawn="1"/>
        </p:nvSpPr>
        <p:spPr>
          <a:xfrm>
            <a:off x="2336512" y="-9525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22D4D6-56B1-C4C3-0E51-FB22F0CD902B}"/>
              </a:ext>
            </a:extLst>
          </p:cNvPr>
          <p:cNvSpPr/>
          <p:nvPr userDrawn="1"/>
        </p:nvSpPr>
        <p:spPr>
          <a:xfrm>
            <a:off x="8160084" y="-10376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6292F0-9E78-C98C-097B-30DEBBC1B179}"/>
              </a:ext>
            </a:extLst>
          </p:cNvPr>
          <p:cNvSpPr/>
          <p:nvPr userDrawn="1"/>
        </p:nvSpPr>
        <p:spPr>
          <a:xfrm>
            <a:off x="9615216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2">
            <a:extLst>
              <a:ext uri="{FF2B5EF4-FFF2-40B4-BE49-F238E27FC236}">
                <a16:creationId xmlns:a16="http://schemas.microsoft.com/office/drawing/2014/main" id="{315817B3-76DB-FDD0-60F7-E385C0E84F58}"/>
              </a:ext>
            </a:extLst>
          </p:cNvPr>
          <p:cNvSpPr/>
          <p:nvPr userDrawn="1"/>
        </p:nvSpPr>
        <p:spPr>
          <a:xfrm>
            <a:off x="10342958" y="320527"/>
            <a:ext cx="1331054" cy="150249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89171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47">
            <a:extLst>
              <a:ext uri="{FF2B5EF4-FFF2-40B4-BE49-F238E27FC236}">
                <a16:creationId xmlns:a16="http://schemas.microsoft.com/office/drawing/2014/main" id="{117BCD91-6BBA-AACD-3424-C3A4E5C1AB1D}"/>
              </a:ext>
            </a:extLst>
          </p:cNvPr>
          <p:cNvSpPr>
            <a:spLocks noGrp="1" noChangeAspect="1"/>
          </p:cNvSpPr>
          <p:nvPr>
            <p:ph type="pic" sz="quarter" idx="48"/>
          </p:nvPr>
        </p:nvSpPr>
        <p:spPr>
          <a:xfrm>
            <a:off x="914400" y="539496"/>
            <a:ext cx="5025207" cy="577900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pic>
        <p:nvPicPr>
          <p:cNvPr id="7" name="Shape 33">
            <a:extLst>
              <a:ext uri="{FF2B5EF4-FFF2-40B4-BE49-F238E27FC236}">
                <a16:creationId xmlns:a16="http://schemas.microsoft.com/office/drawing/2014/main" id="{78B6A20E-2402-E586-7E92-A2C0D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2010" y="4038403"/>
            <a:ext cx="1438713" cy="1645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20E24AA2-A4D8-FFB3-C801-0E57990B8CB6}"/>
              </a:ext>
            </a:extLst>
          </p:cNvPr>
          <p:cNvSpPr/>
          <p:nvPr userDrawn="1"/>
        </p:nvSpPr>
        <p:spPr>
          <a:xfrm>
            <a:off x="1360235" y="5541405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1FEC53F3-5030-5BCF-54CA-ABB14457C073}"/>
              </a:ext>
            </a:extLst>
          </p:cNvPr>
          <p:cNvSpPr/>
          <p:nvPr userDrawn="1"/>
        </p:nvSpPr>
        <p:spPr>
          <a:xfrm>
            <a:off x="5429027" y="393334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6721E85-C7DE-A05F-D33D-97CAF161E33A}"/>
              </a:ext>
            </a:extLst>
          </p:cNvPr>
          <p:cNvSpPr/>
          <p:nvPr userDrawn="1"/>
        </p:nvSpPr>
        <p:spPr>
          <a:xfrm>
            <a:off x="0" y="2860787"/>
            <a:ext cx="2004570" cy="3676532"/>
          </a:xfrm>
          <a:custGeom>
            <a:avLst/>
            <a:gdLst>
              <a:gd name="connsiteX0" fmla="*/ 417538 w 2004570"/>
              <a:gd name="connsiteY0" fmla="*/ 0 h 3676532"/>
              <a:gd name="connsiteX1" fmla="*/ 2004570 w 2004570"/>
              <a:gd name="connsiteY1" fmla="*/ 925683 h 3676532"/>
              <a:gd name="connsiteX2" fmla="*/ 2004570 w 2004570"/>
              <a:gd name="connsiteY2" fmla="*/ 2763949 h 3676532"/>
              <a:gd name="connsiteX3" fmla="*/ 413202 w 2004570"/>
              <a:gd name="connsiteY3" fmla="*/ 3676532 h 3676532"/>
              <a:gd name="connsiteX4" fmla="*/ 0 w 2004570"/>
              <a:gd name="connsiteY4" fmla="*/ 3439338 h 3676532"/>
              <a:gd name="connsiteX5" fmla="*/ 0 w 2004570"/>
              <a:gd name="connsiteY5" fmla="*/ 24107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4570" h="3676532">
                <a:moveTo>
                  <a:pt x="417538" y="0"/>
                </a:moveTo>
                <a:lnTo>
                  <a:pt x="2004570" y="925683"/>
                </a:lnTo>
                <a:lnTo>
                  <a:pt x="2004570" y="2763949"/>
                </a:lnTo>
                <a:lnTo>
                  <a:pt x="413202" y="3676532"/>
                </a:lnTo>
                <a:lnTo>
                  <a:pt x="0" y="3439338"/>
                </a:lnTo>
                <a:lnTo>
                  <a:pt x="0" y="2410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657773" y="5253270"/>
            <a:ext cx="1710765" cy="1621875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275432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6" y="1499616"/>
            <a:ext cx="7955280" cy="133502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FF81D2-C0B4-3B82-8DF6-D10CC07C44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65576" y="3108960"/>
            <a:ext cx="4572000" cy="3108960"/>
          </a:xfrm>
        </p:spPr>
        <p:txBody>
          <a:bodyPr/>
          <a:lstStyle>
            <a:lvl1pPr marL="512064" indent="-512064">
              <a:buFont typeface="+mj-lt"/>
              <a:buAutoNum type="arabicPeriod"/>
              <a:defRPr sz="1800"/>
            </a:lvl1pPr>
            <a:lvl2pPr marL="1097280" indent="-512064">
              <a:buFont typeface="+mj-lt"/>
              <a:buAutoNum type="alphaLcPeriod"/>
              <a:defRPr sz="1800"/>
            </a:lvl2pPr>
            <a:lvl3pPr marL="1645920" indent="-512064">
              <a:buFont typeface="+mj-lt"/>
              <a:buAutoNum type="romanLcPeriod"/>
              <a:defRPr sz="1800"/>
            </a:lvl3pPr>
            <a:lvl4pPr marL="2194560" indent="-512064">
              <a:buFont typeface="+mj-lt"/>
              <a:buAutoNum type="arabicParenR"/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90F721-56C7-251D-948D-117696095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0" y="3108960"/>
            <a:ext cx="3017520" cy="31089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4E8A0-C02C-2322-50C1-50080A793F8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>
          <a:xfrm>
            <a:off x="3465576" y="6217920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2" name="Freeform: Shape 12">
            <a:extLst>
              <a:ext uri="{FF2B5EF4-FFF2-40B4-BE49-F238E27FC236}">
                <a16:creationId xmlns:a16="http://schemas.microsoft.com/office/drawing/2014/main" id="{0750FD92-E143-4402-D455-30DC417CBDBE}"/>
              </a:ext>
            </a:extLst>
          </p:cNvPr>
          <p:cNvSpPr/>
          <p:nvPr userDrawn="1"/>
        </p:nvSpPr>
        <p:spPr>
          <a:xfrm>
            <a:off x="1198465" y="958947"/>
            <a:ext cx="1544735" cy="174369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B13E9E2-D67B-E75B-D60D-CE3782A4FC67}"/>
              </a:ext>
            </a:extLst>
          </p:cNvPr>
          <p:cNvSpPr/>
          <p:nvPr userDrawn="1"/>
        </p:nvSpPr>
        <p:spPr>
          <a:xfrm>
            <a:off x="326738" y="0"/>
            <a:ext cx="1544359" cy="1254845"/>
          </a:xfrm>
          <a:custGeom>
            <a:avLst/>
            <a:gdLst>
              <a:gd name="connsiteX0" fmla="*/ 0 w 1544359"/>
              <a:gd name="connsiteY0" fmla="*/ 0 h 1254845"/>
              <a:gd name="connsiteX1" fmla="*/ 1544359 w 1544359"/>
              <a:gd name="connsiteY1" fmla="*/ 0 h 1254845"/>
              <a:gd name="connsiteX2" fmla="*/ 1543519 w 1544359"/>
              <a:gd name="connsiteY2" fmla="*/ 822090 h 1254845"/>
              <a:gd name="connsiteX3" fmla="*/ 772206 w 1544359"/>
              <a:gd name="connsiteY3" fmla="*/ 1254845 h 1254845"/>
              <a:gd name="connsiteX4" fmla="*/ 0 w 1544359"/>
              <a:gd name="connsiteY4" fmla="*/ 822027 h 125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59" h="1254845">
                <a:moveTo>
                  <a:pt x="0" y="0"/>
                </a:moveTo>
                <a:lnTo>
                  <a:pt x="1544359" y="0"/>
                </a:lnTo>
                <a:lnTo>
                  <a:pt x="1543519" y="822090"/>
                </a:lnTo>
                <a:lnTo>
                  <a:pt x="772206" y="1254845"/>
                </a:lnTo>
                <a:lnTo>
                  <a:pt x="0" y="8220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Hexagon 21">
            <a:extLst>
              <a:ext uri="{FF2B5EF4-FFF2-40B4-BE49-F238E27FC236}">
                <a16:creationId xmlns:a16="http://schemas.microsoft.com/office/drawing/2014/main" id="{AA088CB3-68C2-8BF7-640B-511D7AD708D4}"/>
              </a:ext>
            </a:extLst>
          </p:cNvPr>
          <p:cNvSpPr/>
          <p:nvPr userDrawn="1"/>
        </p:nvSpPr>
        <p:spPr>
          <a:xfrm>
            <a:off x="2757266" y="2493385"/>
            <a:ext cx="1467568" cy="1305975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rgbClr val="D84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Hexagon 28">
            <a:extLst>
              <a:ext uri="{FF2B5EF4-FFF2-40B4-BE49-F238E27FC236}">
                <a16:creationId xmlns:a16="http://schemas.microsoft.com/office/drawing/2014/main" id="{E4EF439B-1CC3-CA39-B62A-E54F83ED70D2}"/>
              </a:ext>
            </a:extLst>
          </p:cNvPr>
          <p:cNvSpPr/>
          <p:nvPr userDrawn="1"/>
        </p:nvSpPr>
        <p:spPr>
          <a:xfrm>
            <a:off x="396269" y="251164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Hexagon 21">
            <a:extLst>
              <a:ext uri="{FF2B5EF4-FFF2-40B4-BE49-F238E27FC236}">
                <a16:creationId xmlns:a16="http://schemas.microsoft.com/office/drawing/2014/main" id="{A38FF139-88E9-67A9-6010-4EDFB851076B}"/>
              </a:ext>
            </a:extLst>
          </p:cNvPr>
          <p:cNvSpPr/>
          <p:nvPr userDrawn="1"/>
        </p:nvSpPr>
        <p:spPr>
          <a:xfrm>
            <a:off x="5150156" y="5261378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Hexagon 21">
            <a:extLst>
              <a:ext uri="{FF2B5EF4-FFF2-40B4-BE49-F238E27FC236}">
                <a16:creationId xmlns:a16="http://schemas.microsoft.com/office/drawing/2014/main" id="{99956147-4454-5EA6-FC9C-94C08EE35F28}"/>
              </a:ext>
            </a:extLst>
          </p:cNvPr>
          <p:cNvSpPr/>
          <p:nvPr userDrawn="1"/>
        </p:nvSpPr>
        <p:spPr>
          <a:xfrm>
            <a:off x="3948599" y="3206642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731520"/>
            <a:ext cx="5394960" cy="2103120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5040" y="3108960"/>
            <a:ext cx="5394960" cy="18797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429000"/>
            <a:ext cx="4206240" cy="237744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3CCCCFD-E0FE-BDB7-CF9D-FCA345E6BA5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94325" y="3429000"/>
            <a:ext cx="3475038" cy="2378075"/>
          </a:xfrm>
        </p:spPr>
        <p:txBody>
          <a:bodyPr anchor="ctr"/>
          <a:lstStyle>
            <a:lvl1pPr marL="347472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4C8F37E-3F74-F3FA-C9D8-7083DF2BBECC}"/>
              </a:ext>
            </a:extLst>
          </p:cNvPr>
          <p:cNvSpPr/>
          <p:nvPr userDrawn="1"/>
        </p:nvSpPr>
        <p:spPr>
          <a:xfrm>
            <a:off x="7325349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B905CE6-1C2F-E053-4D14-6B86F4EFDC10}"/>
              </a:ext>
            </a:extLst>
          </p:cNvPr>
          <p:cNvSpPr/>
          <p:nvPr userDrawn="1"/>
        </p:nvSpPr>
        <p:spPr>
          <a:xfrm>
            <a:off x="9416816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12">
            <a:extLst>
              <a:ext uri="{FF2B5EF4-FFF2-40B4-BE49-F238E27FC236}">
                <a16:creationId xmlns:a16="http://schemas.microsoft.com/office/drawing/2014/main" id="{0B2D3BF4-495E-23C2-9911-15BC9E0D8EA7}"/>
              </a:ext>
            </a:extLst>
          </p:cNvPr>
          <p:cNvSpPr/>
          <p:nvPr userDrawn="1"/>
        </p:nvSpPr>
        <p:spPr>
          <a:xfrm>
            <a:off x="1571157" y="505838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2629C19-89EB-BC19-9230-7F7675E16EFF}"/>
              </a:ext>
            </a:extLst>
          </p:cNvPr>
          <p:cNvSpPr/>
          <p:nvPr userDrawn="1"/>
        </p:nvSpPr>
        <p:spPr>
          <a:xfrm>
            <a:off x="521034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8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464" y="731520"/>
            <a:ext cx="5029200" cy="3291840"/>
          </a:xfrm>
        </p:spPr>
        <p:txBody>
          <a:bodyPr anchor="b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17336" y="4172084"/>
            <a:ext cx="4910328" cy="10058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2" name="Freeform: Shape 5">
            <a:extLst>
              <a:ext uri="{FF2B5EF4-FFF2-40B4-BE49-F238E27FC236}">
                <a16:creationId xmlns:a16="http://schemas.microsoft.com/office/drawing/2014/main" id="{B17C1EC9-3787-8D41-B5F1-BF16FD5C7ACB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E945D8B2-8BED-B43F-8D56-AB19D0D29970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3853EA5E-735A-20F3-684A-C0AD030EC2D4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75DB4848-0824-8316-ED27-44DF37AD6F3D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7" name="Straight Connector 2">
            <a:extLst>
              <a:ext uri="{FF2B5EF4-FFF2-40B4-BE49-F238E27FC236}">
                <a16:creationId xmlns:a16="http://schemas.microsoft.com/office/drawing/2014/main" id="{8784B377-2FE4-4091-C29F-46938ECFA73E}"/>
              </a:ext>
            </a:extLst>
          </p:cNvPr>
          <p:cNvCxnSpPr/>
          <p:nvPr userDrawn="1"/>
        </p:nvCxnSpPr>
        <p:spPr>
          <a:xfrm>
            <a:off x="5998709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1204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820F9CA-E84D-E159-524A-398712EC6AFE}"/>
              </a:ext>
            </a:extLst>
          </p:cNvPr>
          <p:cNvGrpSpPr/>
          <p:nvPr userDrawn="1"/>
        </p:nvGrpSpPr>
        <p:grpSpPr>
          <a:xfrm>
            <a:off x="879765" y="-10376"/>
            <a:ext cx="10794247" cy="1864808"/>
            <a:chOff x="879765" y="-10376"/>
            <a:chExt cx="10794247" cy="1864808"/>
          </a:xfrm>
        </p:grpSpPr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7674207A-3643-0D40-E3B5-F11FCACBAA74}"/>
                </a:ext>
              </a:extLst>
            </p:cNvPr>
            <p:cNvSpPr/>
            <p:nvPr/>
          </p:nvSpPr>
          <p:spPr>
            <a:xfrm>
              <a:off x="8893126" y="35193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9619B847-88FE-63C2-96AC-161C08F5934F}"/>
                </a:ext>
              </a:extLst>
            </p:cNvPr>
            <p:cNvSpPr/>
            <p:nvPr/>
          </p:nvSpPr>
          <p:spPr>
            <a:xfrm>
              <a:off x="5985740" y="345168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28172F9-6711-D31B-2F7B-A4ECDEAB360C}"/>
                </a:ext>
              </a:extLst>
            </p:cNvPr>
            <p:cNvSpPr/>
            <p:nvPr/>
          </p:nvSpPr>
          <p:spPr>
            <a:xfrm>
              <a:off x="5255120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732E38F-F657-48F0-5783-63C7EDB52F87}"/>
                </a:ext>
              </a:extLst>
            </p:cNvPr>
            <p:cNvSpPr/>
            <p:nvPr/>
          </p:nvSpPr>
          <p:spPr>
            <a:xfrm>
              <a:off x="6710252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601F8F38-CEFA-8374-19C9-69BA4F7D10DF}"/>
                </a:ext>
              </a:extLst>
            </p:cNvPr>
            <p:cNvSpPr/>
            <p:nvPr/>
          </p:nvSpPr>
          <p:spPr>
            <a:xfrm>
              <a:off x="1610385" y="35193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0659428E-002A-3B5E-D9E8-A2B206826D40}"/>
                </a:ext>
              </a:extLst>
            </p:cNvPr>
            <p:cNvSpPr/>
            <p:nvPr/>
          </p:nvSpPr>
          <p:spPr>
            <a:xfrm>
              <a:off x="879765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3F6BB30-EA63-53B6-1493-0B0220BC1FF8}"/>
                </a:ext>
              </a:extLst>
            </p:cNvPr>
            <p:cNvSpPr/>
            <p:nvPr/>
          </p:nvSpPr>
          <p:spPr>
            <a:xfrm>
              <a:off x="2336512" y="-10376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B6E5B6F-28D6-E7F3-B009-0B5623E38F22}"/>
                </a:ext>
              </a:extLst>
            </p:cNvPr>
            <p:cNvSpPr/>
            <p:nvPr/>
          </p:nvSpPr>
          <p:spPr>
            <a:xfrm>
              <a:off x="8160084" y="-10376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817D92F-B8AA-2300-DC90-9AA1D5E54408}"/>
                </a:ext>
              </a:extLst>
            </p:cNvPr>
            <p:cNvSpPr/>
            <p:nvPr/>
          </p:nvSpPr>
          <p:spPr>
            <a:xfrm>
              <a:off x="9615216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F40AC1C2-6632-AEFE-E7DF-2E1BB06D857A}"/>
                </a:ext>
              </a:extLst>
            </p:cNvPr>
            <p:cNvSpPr/>
            <p:nvPr/>
          </p:nvSpPr>
          <p:spPr>
            <a:xfrm>
              <a:off x="10342958" y="32052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487168"/>
            <a:ext cx="4572000" cy="338328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7920" y="2487168"/>
            <a:ext cx="5029200" cy="33832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8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200400"/>
            <a:ext cx="5029200" cy="2743200"/>
          </a:xfrm>
        </p:spPr>
        <p:txBody>
          <a:bodyPr anchor="t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0" name="Picture Placeholder 31">
            <a:extLst>
              <a:ext uri="{FF2B5EF4-FFF2-40B4-BE49-F238E27FC236}">
                <a16:creationId xmlns:a16="http://schemas.microsoft.com/office/drawing/2014/main" id="{373D33A6-83B0-5538-2873-8856E4E6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accent5">
              <a:alpha val="30000"/>
            </a:schemeClr>
          </a:solidFill>
        </p:spPr>
      </p:pic>
      <p:sp>
        <p:nvSpPr>
          <p:cNvPr id="7" name="Content placeholder 47">
            <a:extLst>
              <a:ext uri="{FF2B5EF4-FFF2-40B4-BE49-F238E27FC236}">
                <a16:creationId xmlns:a16="http://schemas.microsoft.com/office/drawing/2014/main" id="{3944D979-8121-82AA-A130-38072F1EA83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1872" y="2240280"/>
            <a:ext cx="5029200" cy="7602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5" name="Freeform: Shape 25">
            <a:extLst>
              <a:ext uri="{FF2B5EF4-FFF2-40B4-BE49-F238E27FC236}">
                <a16:creationId xmlns:a16="http://schemas.microsoft.com/office/drawing/2014/main" id="{8A1DBD66-3066-DF70-EF94-95DF0D7A6503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D2CC929C-40BF-4EF5-7910-7F657CAF8CA9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6E94398-47F0-267C-6791-5C30B1CEF496}"/>
              </a:ext>
            </a:extLst>
          </p:cNvPr>
          <p:cNvCxnSpPr/>
          <p:nvPr userDrawn="1"/>
        </p:nvCxnSpPr>
        <p:spPr>
          <a:xfrm>
            <a:off x="1142663" y="2282891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77926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663440" cy="1737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7A93C-2947-B6E4-C693-7C485DDC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486400" cy="17373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A3F288-990F-014E-F099-1E3091477CA7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14400" y="2743200"/>
            <a:ext cx="8348472" cy="337413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393192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17990C-ED42-30BE-0501-F9C5B4A48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931920" cy="26517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C62875-1B1B-E814-6549-162A8DBF8929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5745002" y="0"/>
            <a:ext cx="6446999" cy="6858000"/>
          </a:xfrm>
          <a:custGeom>
            <a:avLst/>
            <a:gdLst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03802" y="480395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reeform: Shape 19">
            <a:extLst>
              <a:ext uri="{FF2B5EF4-FFF2-40B4-BE49-F238E27FC236}">
                <a16:creationId xmlns:a16="http://schemas.microsoft.com/office/drawing/2014/main" id="{9D307BA6-8A60-85D7-CC8B-894256DC4B90}"/>
              </a:ext>
            </a:extLst>
          </p:cNvPr>
          <p:cNvSpPr/>
          <p:nvPr userDrawn="1"/>
        </p:nvSpPr>
        <p:spPr>
          <a:xfrm>
            <a:off x="8517470" y="2248218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>
            <a:off x="9578882" y="460803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>
            <a:off x="9522496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>
            <a:off x="11034052" y="3709992"/>
            <a:ext cx="117318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60704"/>
            <a:ext cx="7132320" cy="1773936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4C76-4814-6AFA-CEFD-F82B9ED9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F254A-B4C7-D072-FEB9-22F9A2B0CA64}"/>
              </a:ext>
            </a:extLst>
          </p:cNvPr>
          <p:cNvSpPr>
            <a:spLocks noGrp="1"/>
          </p:cNvSpPr>
          <p:nvPr>
            <p:ph idx="56"/>
          </p:nvPr>
        </p:nvSpPr>
        <p:spPr>
          <a:xfrm>
            <a:off x="475488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DBF4DF-D0B4-1DA6-0271-5D4033A9C19C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389120" cy="2103120"/>
          </a:xfrm>
        </p:spPr>
        <p:txBody>
          <a:bodyPr anchor="b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03123E-E3E0-5E2A-E1FB-EC28A2C68EE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3108960"/>
            <a:ext cx="4389120" cy="192024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0A6B95-C59B-C125-7957-8C41B378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367528" cy="52120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8CD2E87-8426-FC12-6665-A6E2F64FEA93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-9525" y="5039331"/>
            <a:ext cx="986377" cy="128016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D35CF771-1335-6C94-6AA8-AF68EADDDF00}"/>
              </a:ext>
            </a:extLst>
          </p:cNvPr>
          <p:cNvSpPr/>
          <p:nvPr userDrawn="1"/>
        </p:nvSpPr>
        <p:spPr>
          <a:xfrm>
            <a:off x="1140014" y="5142797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39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1" r:id="rId2"/>
    <p:sldLayoutId id="2147483674" r:id="rId3"/>
    <p:sldLayoutId id="2147483670" r:id="rId4"/>
    <p:sldLayoutId id="2147483669" r:id="rId5"/>
    <p:sldLayoutId id="2147483655" r:id="rId6"/>
    <p:sldLayoutId id="2147483651" r:id="rId7"/>
    <p:sldLayoutId id="2147483662" r:id="rId8"/>
    <p:sldLayoutId id="2147483672" r:id="rId9"/>
    <p:sldLayoutId id="2147483673" r:id="rId10"/>
    <p:sldLayoutId id="2147483653" r:id="rId11"/>
    <p:sldLayoutId id="2147483663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.linkedin.com/in/vikash-kushwaha-931ab626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91" y="731520"/>
            <a:ext cx="5598265" cy="2388198"/>
          </a:xfrm>
        </p:spPr>
        <p:txBody>
          <a:bodyPr lIns="0" anchor="b" anchorCtr="0">
            <a:normAutofit/>
          </a:bodyPr>
          <a:lstStyle/>
          <a:p>
            <a:r>
              <a:rPr lang="en-US" sz="4000" dirty="0"/>
              <a:t>AI – Driven Guest Experience Personalization System for Hospitality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4" y="4172084"/>
            <a:ext cx="4912598" cy="9144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Vikash Kushwaha</a:t>
            </a:r>
          </a:p>
        </p:txBody>
      </p:sp>
      <p:pic>
        <p:nvPicPr>
          <p:cNvPr id="20" name="Picture Placeholder 19" descr="Two people looking at a laptop at a table">
            <a:extLst>
              <a:ext uri="{FF2B5EF4-FFF2-40B4-BE49-F238E27FC236}">
                <a16:creationId xmlns:a16="http://schemas.microsoft.com/office/drawing/2014/main" id="{E83BB08F-E403-8715-0B24-AD9E4B72C80E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" r="23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484F24-F4AB-0B9A-9A7E-0D0E31D21190}"/>
              </a:ext>
            </a:extLst>
          </p:cNvPr>
          <p:cNvSpPr txBox="1"/>
          <p:nvPr/>
        </p:nvSpPr>
        <p:spPr>
          <a:xfrm>
            <a:off x="3146611" y="5565016"/>
            <a:ext cx="321384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Mentore</a:t>
            </a:r>
            <a:r>
              <a:rPr lang="en-IN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 By :-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	</a:t>
            </a:r>
            <a:r>
              <a:rPr lang="en-IN" sz="1800" dirty="0" err="1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Arkajit</a:t>
            </a: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Dutta</a:t>
            </a: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520D5-4594-28B0-A018-5024F680C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B9923E3D-F0C3-D82F-D888-AF7FA1E31DD7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C4A6B-4ED2-AD8E-4138-C8B1C28A2425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10</a:t>
            </a:fld>
            <a:endParaRPr lang="en-US" altLang="zh-CN" noProof="0" dirty="0"/>
          </a:p>
        </p:txBody>
      </p:sp>
      <p:pic>
        <p:nvPicPr>
          <p:cNvPr id="4" name="Picture 3" descr="A computer screen with text and arrows&#10;&#10;Description automatically generated with medium confidence">
            <a:extLst>
              <a:ext uri="{FF2B5EF4-FFF2-40B4-BE49-F238E27FC236}">
                <a16:creationId xmlns:a16="http://schemas.microsoft.com/office/drawing/2014/main" id="{9987CBAF-C147-74E9-5A51-E29E95C47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3647"/>
            <a:ext cx="12192000" cy="36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41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DE5F4-C063-FAD3-A3F5-210E4347A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ACC2ED6A-DC4B-6B44-6BAA-50F829724617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C9922-05C2-1AD8-6ED0-2CCDD97F2C23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11</a:t>
            </a:fld>
            <a:endParaRPr lang="en-US" altLang="zh-CN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E95E1-9C69-180B-3AC1-7E59717439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105348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B17872-6599-BC0C-040B-F4C483CFC92B}"/>
              </a:ext>
            </a:extLst>
          </p:cNvPr>
          <p:cNvSpPr txBox="1"/>
          <p:nvPr/>
        </p:nvSpPr>
        <p:spPr>
          <a:xfrm>
            <a:off x="0" y="0"/>
            <a:ext cx="520401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Agent / Tools 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1597602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174812"/>
            <a:ext cx="4389120" cy="656216"/>
          </a:xfrm>
          <a:noFill/>
        </p:spPr>
        <p:txBody>
          <a:bodyPr anchor="b" anchorCtr="0">
            <a:noAutofit/>
          </a:bodyPr>
          <a:lstStyle/>
          <a:p>
            <a:r>
              <a:rPr lang="en-US" dirty="0"/>
              <a:t>Technology 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FE8A8-4537-F7A1-3BF9-834AEFE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6BB14D-9370-1500-B07D-DB91E80E7CC4}"/>
              </a:ext>
            </a:extLst>
          </p:cNvPr>
          <p:cNvSpPr txBox="1"/>
          <p:nvPr/>
        </p:nvSpPr>
        <p:spPr>
          <a:xfrm>
            <a:off x="1705535" y="1443840"/>
            <a:ext cx="94886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2"/>
                </a:solidFill>
              </a:rPr>
              <a:t>1. Language &amp; Frameworks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2"/>
                </a:solidFill>
              </a:rPr>
              <a:t>Python</a:t>
            </a:r>
            <a:r>
              <a:rPr lang="en-IN" dirty="0">
                <a:solidFill>
                  <a:schemeClr val="bg2"/>
                </a:solidFill>
              </a:rPr>
              <a:t> – Primary programming language for development.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 err="1">
                <a:solidFill>
                  <a:schemeClr val="bg2"/>
                </a:solidFill>
              </a:rPr>
              <a:t>Streamlit</a:t>
            </a:r>
            <a:r>
              <a:rPr lang="en-IN" dirty="0">
                <a:solidFill>
                  <a:schemeClr val="bg2"/>
                </a:solidFill>
              </a:rPr>
              <a:t> – Frontend framework for building an interactive UI.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 err="1">
                <a:solidFill>
                  <a:schemeClr val="bg2"/>
                </a:solidFill>
              </a:rPr>
              <a:t>FastAPI</a:t>
            </a:r>
            <a:r>
              <a:rPr lang="en-IN" dirty="0">
                <a:solidFill>
                  <a:schemeClr val="bg2"/>
                </a:solidFill>
              </a:rPr>
              <a:t> – Backend framework for managing API requests and responses.</a:t>
            </a:r>
          </a:p>
          <a:p>
            <a:r>
              <a:rPr lang="en-IN" b="1" dirty="0">
                <a:solidFill>
                  <a:schemeClr val="bg2"/>
                </a:solidFill>
              </a:rPr>
              <a:t>2. Large Language Model (LLM)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 err="1">
                <a:solidFill>
                  <a:schemeClr val="bg2"/>
                </a:solidFill>
              </a:rPr>
              <a:t>Groq</a:t>
            </a:r>
            <a:r>
              <a:rPr lang="en-IN" b="1" dirty="0">
                <a:solidFill>
                  <a:schemeClr val="bg2"/>
                </a:solidFill>
              </a:rPr>
              <a:t> LLM</a:t>
            </a:r>
            <a:r>
              <a:rPr lang="en-IN" dirty="0">
                <a:solidFill>
                  <a:schemeClr val="bg2"/>
                </a:solidFill>
              </a:rPr>
              <a:t> – High-speed, efficient language model for text generation.</a:t>
            </a:r>
          </a:p>
          <a:p>
            <a:r>
              <a:rPr lang="en-IN" b="1" dirty="0">
                <a:solidFill>
                  <a:schemeClr val="bg2"/>
                </a:solidFill>
              </a:rPr>
              <a:t>3. Search &amp; Retrieval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2"/>
                </a:solidFill>
              </a:rPr>
              <a:t>Jina AI</a:t>
            </a:r>
            <a:r>
              <a:rPr lang="en-IN" dirty="0">
                <a:solidFill>
                  <a:schemeClr val="bg2"/>
                </a:solidFill>
              </a:rPr>
              <a:t> – Intelligent search and retrieval-based augmentation for relevant responses.</a:t>
            </a:r>
          </a:p>
          <a:p>
            <a:r>
              <a:rPr lang="en-IN" b="1" dirty="0">
                <a:solidFill>
                  <a:schemeClr val="bg2"/>
                </a:solidFill>
              </a:rPr>
              <a:t>4. Memory &amp; Context Management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2"/>
                </a:solidFill>
              </a:rPr>
              <a:t>Mem0</a:t>
            </a:r>
            <a:r>
              <a:rPr lang="en-IN" dirty="0">
                <a:solidFill>
                  <a:schemeClr val="bg2"/>
                </a:solidFill>
              </a:rPr>
              <a:t> – Memory persistence for tracking conversation history and improving continuity.</a:t>
            </a:r>
          </a:p>
          <a:p>
            <a:r>
              <a:rPr lang="en-IN" b="1" dirty="0">
                <a:solidFill>
                  <a:schemeClr val="bg2"/>
                </a:solidFill>
              </a:rPr>
              <a:t>5. Multi-Agent Orchestration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 err="1">
                <a:solidFill>
                  <a:schemeClr val="bg2"/>
                </a:solidFill>
              </a:rPr>
              <a:t>CrewAI</a:t>
            </a:r>
            <a:r>
              <a:rPr lang="en-IN" dirty="0">
                <a:solidFill>
                  <a:schemeClr val="bg2"/>
                </a:solidFill>
              </a:rPr>
              <a:t> – Manages multiple AI agents to execute complex tasks dynamically.</a:t>
            </a:r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40A4A-9B95-4C7C-7650-8804DE3F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232B6B-B6E6-DFD0-29E9-ED9E19DA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9C075-E3FE-48A4-BA6E-0FB93A211371}"/>
              </a:ext>
            </a:extLst>
          </p:cNvPr>
          <p:cNvSpPr txBox="1"/>
          <p:nvPr/>
        </p:nvSpPr>
        <p:spPr>
          <a:xfrm>
            <a:off x="1705535" y="1028343"/>
            <a:ext cx="948863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2"/>
                </a:solidFill>
              </a:rPr>
              <a:t>6. API &amp; Backend Communication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 err="1">
                <a:solidFill>
                  <a:schemeClr val="bg2"/>
                </a:solidFill>
              </a:rPr>
              <a:t>FastAPI</a:t>
            </a:r>
            <a:r>
              <a:rPr lang="en-IN" dirty="0">
                <a:solidFill>
                  <a:schemeClr val="bg2"/>
                </a:solidFill>
              </a:rPr>
              <a:t> – Handles API interactions efficiently.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2"/>
                </a:solidFill>
              </a:rPr>
              <a:t>RESTful APIs</a:t>
            </a:r>
            <a:r>
              <a:rPr lang="en-IN" dirty="0">
                <a:solidFill>
                  <a:schemeClr val="bg2"/>
                </a:solidFill>
              </a:rPr>
              <a:t> – Enables integration with external services.</a:t>
            </a:r>
          </a:p>
          <a:p>
            <a:r>
              <a:rPr lang="en-IN" b="1" dirty="0">
                <a:solidFill>
                  <a:schemeClr val="bg2"/>
                </a:solidFill>
              </a:rPr>
              <a:t>7. Data Storage &amp; Processing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 err="1">
                <a:solidFill>
                  <a:schemeClr val="bg2"/>
                </a:solidFill>
              </a:rPr>
              <a:t>ChromaDB</a:t>
            </a:r>
            <a:r>
              <a:rPr lang="en-IN" dirty="0">
                <a:solidFill>
                  <a:schemeClr val="bg2"/>
                </a:solidFill>
              </a:rPr>
              <a:t> – Vector database for efficient retrieval-augmented generation (RAG) and knowledge storage.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2"/>
                </a:solidFill>
              </a:rPr>
              <a:t>Vector Databases (e.g., </a:t>
            </a:r>
            <a:r>
              <a:rPr lang="en-IN" b="1" dirty="0" err="1">
                <a:solidFill>
                  <a:schemeClr val="bg2"/>
                </a:solidFill>
              </a:rPr>
              <a:t>Weaviate</a:t>
            </a:r>
            <a:r>
              <a:rPr lang="en-IN" b="1" dirty="0">
                <a:solidFill>
                  <a:schemeClr val="bg2"/>
                </a:solidFill>
              </a:rPr>
              <a:t>, Pinecone, or FAISS)</a:t>
            </a:r>
            <a:r>
              <a:rPr lang="en-IN" dirty="0">
                <a:solidFill>
                  <a:schemeClr val="bg2"/>
                </a:solidFill>
              </a:rPr>
              <a:t> – Stores embeddings for retrieval-based responses.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2"/>
                </a:solidFill>
              </a:rPr>
              <a:t>PostgreSQL / MongoDB</a:t>
            </a:r>
            <a:r>
              <a:rPr lang="en-IN" dirty="0">
                <a:solidFill>
                  <a:schemeClr val="bg2"/>
                </a:solidFill>
              </a:rPr>
              <a:t> – Stores structured and unstructured data for chat history and analytics.</a:t>
            </a:r>
          </a:p>
          <a:p>
            <a:r>
              <a:rPr lang="en-IN" b="1" dirty="0">
                <a:solidFill>
                  <a:schemeClr val="bg2"/>
                </a:solidFill>
              </a:rPr>
              <a:t>8. Deployment &amp; Hosting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2"/>
                </a:solidFill>
              </a:rPr>
              <a:t>Docker</a:t>
            </a:r>
            <a:r>
              <a:rPr lang="en-IN" dirty="0">
                <a:solidFill>
                  <a:schemeClr val="bg2"/>
                </a:solidFill>
              </a:rPr>
              <a:t> – Containerization for scalable deployment.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2"/>
                </a:solidFill>
              </a:rPr>
              <a:t>Kubernetes</a:t>
            </a:r>
            <a:r>
              <a:rPr lang="en-IN" dirty="0">
                <a:solidFill>
                  <a:schemeClr val="bg2"/>
                </a:solidFill>
              </a:rPr>
              <a:t> – Orchestration for managing containers in production.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2"/>
                </a:solidFill>
              </a:rPr>
              <a:t>AWS / GCP / Azure</a:t>
            </a:r>
            <a:r>
              <a:rPr lang="en-IN" dirty="0">
                <a:solidFill>
                  <a:schemeClr val="bg2"/>
                </a:solidFill>
              </a:rPr>
              <a:t> – Cloud hosting for scalability and availability.</a:t>
            </a:r>
          </a:p>
          <a:p>
            <a:r>
              <a:rPr lang="en-IN" b="1" dirty="0">
                <a:solidFill>
                  <a:schemeClr val="bg2"/>
                </a:solidFill>
              </a:rPr>
              <a:t>9. Security &amp; Authentication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2"/>
                </a:solidFill>
              </a:rPr>
              <a:t>OAuth2 / JWT</a:t>
            </a:r>
            <a:r>
              <a:rPr lang="en-IN" dirty="0">
                <a:solidFill>
                  <a:schemeClr val="bg2"/>
                </a:solidFill>
              </a:rPr>
              <a:t> – Secures API endpoints.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2"/>
                </a:solidFill>
              </a:rPr>
              <a:t>SSL/TLS Encryption</a:t>
            </a:r>
            <a:r>
              <a:rPr lang="en-IN" dirty="0">
                <a:solidFill>
                  <a:schemeClr val="bg2"/>
                </a:solidFill>
              </a:rPr>
              <a:t> – Ensures secure data transmission.</a:t>
            </a:r>
          </a:p>
        </p:txBody>
      </p:sp>
    </p:spTree>
    <p:extLst>
      <p:ext uri="{BB962C8B-B14F-4D97-AF65-F5344CB8AC3E}">
        <p14:creationId xmlns:p14="http://schemas.microsoft.com/office/powerpoint/2010/main" val="2411745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7671816" cy="680421"/>
          </a:xfrm>
          <a:noFill/>
        </p:spPr>
        <p:txBody>
          <a:bodyPr anchor="b" anchorCtr="0">
            <a:no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231D8C-5C7D-BFD9-19A4-7628C140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9773C9-21CC-F258-497F-DEDA97486FA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7541" y="1904102"/>
            <a:ext cx="11155220" cy="42223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b="1" dirty="0"/>
              <a:t>1.  High-Speed &amp; Efficient Response Generation</a:t>
            </a:r>
          </a:p>
          <a:p>
            <a:pPr lvl="1"/>
            <a:r>
              <a:rPr lang="en-IN" dirty="0"/>
              <a:t>Powered by </a:t>
            </a:r>
            <a:r>
              <a:rPr lang="en-IN" b="1" dirty="0" err="1"/>
              <a:t>Groq</a:t>
            </a:r>
            <a:r>
              <a:rPr lang="en-IN" b="1" dirty="0"/>
              <a:t> LLM</a:t>
            </a:r>
            <a:r>
              <a:rPr lang="en-IN" dirty="0"/>
              <a:t> for ultra-fast, accurate text generation.</a:t>
            </a:r>
          </a:p>
          <a:p>
            <a:pPr marL="0" indent="0">
              <a:buNone/>
            </a:pPr>
            <a:r>
              <a:rPr lang="en-IN" b="1" dirty="0"/>
              <a:t>2.  Context-Aware Conversations</a:t>
            </a:r>
          </a:p>
          <a:p>
            <a:pPr lvl="1"/>
            <a:r>
              <a:rPr lang="en-IN" dirty="0"/>
              <a:t>Utilizes </a:t>
            </a:r>
            <a:r>
              <a:rPr lang="en-IN" b="1" dirty="0"/>
              <a:t>Mem0</a:t>
            </a:r>
            <a:r>
              <a:rPr lang="en-IN" dirty="0"/>
              <a:t> to retain and recall conversation history for seamless user interactions.</a:t>
            </a:r>
          </a:p>
          <a:p>
            <a:pPr marL="0" indent="0">
              <a:buNone/>
            </a:pPr>
            <a:r>
              <a:rPr lang="en-IN" b="1" dirty="0"/>
              <a:t>3.  Intelligent Knowledge Retrieval</a:t>
            </a:r>
          </a:p>
          <a:p>
            <a:pPr lvl="1"/>
            <a:r>
              <a:rPr lang="en-IN" dirty="0"/>
              <a:t>Integrates </a:t>
            </a:r>
            <a:r>
              <a:rPr lang="en-IN" b="1" dirty="0"/>
              <a:t>Jina AI</a:t>
            </a:r>
            <a:r>
              <a:rPr lang="en-IN" dirty="0"/>
              <a:t> and </a:t>
            </a:r>
            <a:r>
              <a:rPr lang="en-IN" b="1" dirty="0" err="1"/>
              <a:t>ChromaDB</a:t>
            </a:r>
            <a:r>
              <a:rPr lang="en-IN" dirty="0"/>
              <a:t> for efficient search and retrieval-augmented generation (RAG).</a:t>
            </a:r>
          </a:p>
          <a:p>
            <a:pPr marL="0" indent="0">
              <a:buNone/>
            </a:pPr>
            <a:r>
              <a:rPr lang="en-IN" b="1" dirty="0"/>
              <a:t>4.  Multi-Agent Collaboration</a:t>
            </a:r>
          </a:p>
          <a:p>
            <a:pPr lvl="1"/>
            <a:r>
              <a:rPr lang="en-IN" b="1" dirty="0" err="1"/>
              <a:t>CrewAI</a:t>
            </a:r>
            <a:r>
              <a:rPr lang="en-IN" dirty="0"/>
              <a:t> manages multiple AI agents to handle different tasks dynamically.</a:t>
            </a:r>
          </a:p>
          <a:p>
            <a:pPr marL="0" indent="0">
              <a:buNone/>
            </a:pPr>
            <a:r>
              <a:rPr lang="en-IN" b="1" dirty="0"/>
              <a:t>5.  Scalable &amp; Robust Backend</a:t>
            </a:r>
          </a:p>
          <a:p>
            <a:pPr lvl="1"/>
            <a:r>
              <a:rPr lang="en-IN" b="1" dirty="0" err="1"/>
              <a:t>FastAPI</a:t>
            </a:r>
            <a:r>
              <a:rPr lang="en-IN" dirty="0"/>
              <a:t> ensures efficient API handling and high-performance request processing.</a:t>
            </a:r>
          </a:p>
        </p:txBody>
      </p:sp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1C2AD-5BC4-D86F-A01C-5C03BC106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BD9CC9-8F77-2454-9DD9-C823801A2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0A1AAC-7756-FAEF-F54B-B4B5F477DAE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7541" y="1904102"/>
            <a:ext cx="11155220" cy="42223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b="1" dirty="0"/>
              <a:t>6.  Interactive &amp; User-Friendly Interface</a:t>
            </a:r>
          </a:p>
          <a:p>
            <a:pPr lvl="1"/>
            <a:r>
              <a:rPr lang="en-IN" dirty="0"/>
              <a:t>Built with </a:t>
            </a:r>
            <a:r>
              <a:rPr lang="en-IN" b="1" dirty="0" err="1"/>
              <a:t>Streamlit</a:t>
            </a:r>
            <a:r>
              <a:rPr lang="en-IN" dirty="0"/>
              <a:t>, providing an intuitive and responsive UI.</a:t>
            </a:r>
          </a:p>
          <a:p>
            <a:pPr marL="0" indent="0">
              <a:buNone/>
            </a:pPr>
            <a:r>
              <a:rPr lang="en-IN" b="1" dirty="0"/>
              <a:t>7.  Advanced Memory &amp; Personalization</a:t>
            </a:r>
          </a:p>
          <a:p>
            <a:pPr lvl="1"/>
            <a:r>
              <a:rPr lang="en-IN" b="1" dirty="0"/>
              <a:t>Mem0</a:t>
            </a:r>
            <a:r>
              <a:rPr lang="en-IN" dirty="0"/>
              <a:t> enables personalized responses based on previous interactions.</a:t>
            </a:r>
          </a:p>
          <a:p>
            <a:pPr marL="0" indent="0">
              <a:buNone/>
            </a:pPr>
            <a:r>
              <a:rPr lang="en-IN" b="1" dirty="0"/>
              <a:t>8.  Task Automation &amp; API Integrations</a:t>
            </a:r>
          </a:p>
          <a:p>
            <a:pPr lvl="1"/>
            <a:r>
              <a:rPr lang="en-IN" dirty="0"/>
              <a:t>Supports third-party API calls via </a:t>
            </a:r>
            <a:r>
              <a:rPr lang="en-IN" b="1" dirty="0" err="1"/>
              <a:t>FastAPI</a:t>
            </a:r>
            <a:r>
              <a:rPr lang="en-IN" dirty="0"/>
              <a:t> for dynamic responses.</a:t>
            </a:r>
          </a:p>
          <a:p>
            <a:pPr marL="0" indent="0">
              <a:buNone/>
            </a:pPr>
            <a:r>
              <a:rPr lang="en-IN" b="1" dirty="0"/>
              <a:t>9.  Secure &amp; Reliable Architecture</a:t>
            </a:r>
          </a:p>
          <a:p>
            <a:pPr lvl="1"/>
            <a:r>
              <a:rPr lang="en-IN" dirty="0"/>
              <a:t>Implements </a:t>
            </a:r>
            <a:r>
              <a:rPr lang="en-IN" b="1" dirty="0"/>
              <a:t>OAuth2 / JWT</a:t>
            </a:r>
            <a:r>
              <a:rPr lang="en-IN" dirty="0"/>
              <a:t> authentication and </a:t>
            </a:r>
            <a:r>
              <a:rPr lang="en-IN" b="1" dirty="0"/>
              <a:t>SSL/TLS encryption</a:t>
            </a:r>
            <a:r>
              <a:rPr lang="en-IN" dirty="0"/>
              <a:t> for security.</a:t>
            </a:r>
          </a:p>
          <a:p>
            <a:pPr marL="0" indent="0">
              <a:buNone/>
            </a:pPr>
            <a:r>
              <a:rPr lang="en-IN" b="1" dirty="0"/>
              <a:t>10.  Cloud-Based &amp; Scalable Deployment</a:t>
            </a:r>
          </a:p>
          <a:p>
            <a:pPr lvl="1"/>
            <a:r>
              <a:rPr lang="en-IN" dirty="0"/>
              <a:t>Deployable on </a:t>
            </a:r>
            <a:r>
              <a:rPr lang="en-IN" b="1" dirty="0"/>
              <a:t>AWS, GCP, or Azure</a:t>
            </a:r>
            <a:r>
              <a:rPr lang="en-IN" dirty="0"/>
              <a:t> with </a:t>
            </a:r>
            <a:r>
              <a:rPr lang="en-IN" b="1" dirty="0"/>
              <a:t>Docker &amp; Kubernetes</a:t>
            </a:r>
            <a:r>
              <a:rPr lang="en-IN" dirty="0"/>
              <a:t> for scalability.</a:t>
            </a:r>
          </a:p>
        </p:txBody>
      </p:sp>
    </p:spTree>
    <p:extLst>
      <p:ext uri="{BB962C8B-B14F-4D97-AF65-F5344CB8AC3E}">
        <p14:creationId xmlns:p14="http://schemas.microsoft.com/office/powerpoint/2010/main" val="1121644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EC29-2F05-D7E4-A266-08C74BE4F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</p:spPr>
        <p:txBody>
          <a:bodyPr/>
          <a:lstStyle/>
          <a:p>
            <a:r>
              <a:rPr lang="en-US" dirty="0"/>
              <a:t>Future Improvements</a:t>
            </a:r>
          </a:p>
        </p:txBody>
      </p:sp>
      <p:pic>
        <p:nvPicPr>
          <p:cNvPr id="5" name="Picture Placeholder 4" descr="A person looking at a person who is looking at a computer screen">
            <a:extLst>
              <a:ext uri="{FF2B5EF4-FFF2-40B4-BE49-F238E27FC236}">
                <a16:creationId xmlns:a16="http://schemas.microsoft.com/office/drawing/2014/main" id="{867EED95-1785-2CFF-AB72-C7852C4B1E15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/>
          <a:srcRect t="11651" b="11651"/>
          <a:stretch/>
        </p:blipFill>
        <p:spPr>
          <a:xfrm>
            <a:off x="914400" y="539496"/>
            <a:ext cx="5025207" cy="5779008"/>
          </a:xfrm>
        </p:spPr>
      </p:pic>
    </p:spTree>
    <p:extLst>
      <p:ext uri="{BB962C8B-B14F-4D97-AF65-F5344CB8AC3E}">
        <p14:creationId xmlns:p14="http://schemas.microsoft.com/office/powerpoint/2010/main" val="1148227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985247" y="274955"/>
            <a:ext cx="8667513" cy="5942965"/>
          </a:xfrm>
        </p:spPr>
        <p:txBody>
          <a:bodyPr>
            <a:noAutofit/>
          </a:bodyPr>
          <a:lstStyle/>
          <a:p>
            <a:r>
              <a:rPr lang="en-US" b="1" dirty="0"/>
              <a:t>Enhanced Multimodal Capabilities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Integrate </a:t>
            </a:r>
            <a:r>
              <a:rPr lang="en-US" b="1" dirty="0"/>
              <a:t>image, voice, and video processing</a:t>
            </a:r>
            <a:r>
              <a:rPr lang="en-US" dirty="0"/>
              <a:t> for a richer user experience.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Support </a:t>
            </a:r>
            <a:r>
              <a:rPr lang="en-US" b="1" dirty="0"/>
              <a:t>speech-to-text and text-to-speech</a:t>
            </a:r>
            <a:r>
              <a:rPr lang="en-US" dirty="0"/>
              <a:t> interactions.</a:t>
            </a:r>
          </a:p>
          <a:p>
            <a:r>
              <a:rPr lang="en-US" b="1" dirty="0"/>
              <a:t>Advanced Personalization &amp; Adaptive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Implement </a:t>
            </a:r>
            <a:r>
              <a:rPr lang="en-US" b="1" dirty="0"/>
              <a:t>user profiling</a:t>
            </a:r>
            <a:r>
              <a:rPr lang="en-US" dirty="0"/>
              <a:t> for more context-aware and personalized responses.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reinforcement learning</a:t>
            </a:r>
            <a:r>
              <a:rPr lang="en-US" dirty="0"/>
              <a:t> to improve chatbot adaptability over time.</a:t>
            </a:r>
          </a:p>
          <a:p>
            <a:r>
              <a:rPr lang="en-US" b="1" dirty="0"/>
              <a:t>Improved Memory &amp; Long-Term Context Handling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Enhance </a:t>
            </a:r>
            <a:r>
              <a:rPr lang="en-US" b="1" dirty="0"/>
              <a:t>Mem0</a:t>
            </a:r>
            <a:r>
              <a:rPr lang="en-US" dirty="0"/>
              <a:t> with hierarchical memory structures for better long-term recall.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Optimize </a:t>
            </a:r>
            <a:r>
              <a:rPr lang="en-US" b="1" dirty="0" err="1"/>
              <a:t>ChromaDB</a:t>
            </a:r>
            <a:r>
              <a:rPr lang="en-US" dirty="0"/>
              <a:t> for more efficient retrieval-based generation (RAG).</a:t>
            </a:r>
          </a:p>
          <a:p>
            <a:r>
              <a:rPr lang="en-US" b="1" dirty="0"/>
              <a:t>Better Multi-Agent Collaboration &amp; Task Automation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Expand </a:t>
            </a:r>
            <a:r>
              <a:rPr lang="en-US" b="1" dirty="0" err="1"/>
              <a:t>CrewAI</a:t>
            </a:r>
            <a:r>
              <a:rPr lang="en-US" dirty="0"/>
              <a:t> to support more specialized agents for complex workflows.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Enable </a:t>
            </a:r>
            <a:r>
              <a:rPr lang="en-US" b="1" dirty="0"/>
              <a:t>AI-driven task delegation</a:t>
            </a:r>
            <a:r>
              <a:rPr lang="en-US" dirty="0"/>
              <a:t> for enterprise automation.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4D147-B48C-ADE3-3FEF-627D467699A2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194169" y="621792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17</a:t>
            </a:fld>
            <a:endParaRPr lang="en-US" altLang="zh-CN" noProof="0" dirty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55AB7753-4245-72E4-BEDB-33038672BA35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80295-76AE-97DB-9E6C-E4C30A3ED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126551-3F35-DABD-D624-69006CD3247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985247" y="274955"/>
            <a:ext cx="8667513" cy="5942965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 startAt="5"/>
            </a:pPr>
            <a:r>
              <a:rPr lang="en-US" b="1" dirty="0"/>
              <a:t>Integration with External Knowledge Bases &amp; APIs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Connect with </a:t>
            </a:r>
            <a:r>
              <a:rPr lang="en-US" b="1" dirty="0"/>
              <a:t>external databases, CRM systems, and enterprise tools</a:t>
            </a:r>
            <a:r>
              <a:rPr lang="en-US" dirty="0"/>
              <a:t> for real-time data access.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Implement </a:t>
            </a:r>
            <a:r>
              <a:rPr lang="en-US" b="1" dirty="0"/>
              <a:t>plugin-based architecture</a:t>
            </a:r>
            <a:r>
              <a:rPr lang="en-US" dirty="0"/>
              <a:t> for easy third-party integrations.</a:t>
            </a:r>
          </a:p>
          <a:p>
            <a:pPr>
              <a:buAutoNum type="arabicPeriod" startAt="5"/>
            </a:pPr>
            <a:r>
              <a:rPr lang="en-US" b="1" dirty="0"/>
              <a:t>Deployment &amp; Performance Optimization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serverless computing</a:t>
            </a:r>
            <a:r>
              <a:rPr lang="en-US" dirty="0"/>
              <a:t> (e.g., AWS Lambda) for cost-effective scaling.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Optimize </a:t>
            </a:r>
            <a:r>
              <a:rPr lang="en-US" b="1" dirty="0" err="1"/>
              <a:t>Groq</a:t>
            </a:r>
            <a:r>
              <a:rPr lang="en-US" b="1" dirty="0"/>
              <a:t> LLM inference</a:t>
            </a:r>
            <a:r>
              <a:rPr lang="en-US" dirty="0"/>
              <a:t> for faster processing with lower resource consumption.</a:t>
            </a:r>
          </a:p>
          <a:p>
            <a:pPr>
              <a:buAutoNum type="arabicPeriod" startAt="5"/>
            </a:pPr>
            <a:r>
              <a:rPr lang="en-US" b="1" dirty="0"/>
              <a:t>Security &amp; Privacy Enhancements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Implement </a:t>
            </a:r>
            <a:r>
              <a:rPr lang="en-US" b="1" dirty="0"/>
              <a:t>end-to-end encryption</a:t>
            </a:r>
            <a:r>
              <a:rPr lang="en-US" dirty="0"/>
              <a:t> for user data protection.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Enable </a:t>
            </a:r>
            <a:r>
              <a:rPr lang="en-US" b="1" dirty="0"/>
              <a:t>fine-grained access control</a:t>
            </a:r>
            <a:r>
              <a:rPr lang="en-US" dirty="0"/>
              <a:t> and GDPR-compliant data handling.</a:t>
            </a:r>
          </a:p>
          <a:p>
            <a:pPr>
              <a:buAutoNum type="arabicPeriod" startAt="5"/>
            </a:pPr>
            <a:r>
              <a:rPr lang="en-US" b="1" dirty="0"/>
              <a:t>Multi-Language Support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Expand to </a:t>
            </a:r>
            <a:r>
              <a:rPr lang="en-US" b="1" dirty="0"/>
              <a:t>multiple languages and dialects</a:t>
            </a:r>
            <a:r>
              <a:rPr lang="en-US" dirty="0"/>
              <a:t> for a global user base.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Implement </a:t>
            </a:r>
            <a:r>
              <a:rPr lang="en-US" b="1" dirty="0"/>
              <a:t>real-time translation capabilities</a:t>
            </a:r>
            <a:r>
              <a:rPr lang="en-US" dirty="0"/>
              <a:t> for cross-language communication.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2F5EA-1572-1E4C-B835-E63DC59E6D8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194169" y="621792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18</a:t>
            </a:fld>
            <a:endParaRPr lang="en-US" altLang="zh-CN" noProof="0" dirty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02956CCD-7E71-A800-3D28-34C49A978C7D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96657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C7FA8-3889-2AD6-4255-2BBFAD937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C259-F6D7-2AFE-983E-DAE3A21B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182035"/>
            <a:ext cx="5831541" cy="771861"/>
          </a:xfrm>
        </p:spPr>
        <p:txBody>
          <a:bodyPr lIns="0" anchor="b" anchorCtr="0">
            <a:noAutofit/>
          </a:bodyPr>
          <a:lstStyle/>
          <a:p>
            <a:r>
              <a:rPr lang="en-US" sz="4800" dirty="0"/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48303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021C-3CEB-0FBA-DA89-C9C82E74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607" y="2305462"/>
            <a:ext cx="3863975" cy="591671"/>
          </a:xfrm>
        </p:spPr>
        <p:txBody>
          <a:bodyPr anchor="t" anchorCtr="0"/>
          <a:lstStyle/>
          <a:p>
            <a:r>
              <a:rPr lang="en-US" sz="480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746B3-AFD9-641E-7CBF-9A783646B36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213828" y="3434378"/>
            <a:ext cx="7715531" cy="2783542"/>
          </a:xfrm>
        </p:spPr>
        <p:txBody>
          <a:bodyPr anchor="t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This project focuses on building an advanced LLM-based chatbot leveraging </a:t>
            </a:r>
            <a:r>
              <a:rPr lang="en-US" dirty="0" err="1"/>
              <a:t>Groq</a:t>
            </a:r>
            <a:r>
              <a:rPr lang="en-US" dirty="0"/>
              <a:t> LLM for efficient and high-speed natural language processing. Jina AI is integrated for intelligent search and retrieval-based augmentation, while Mem0 optimizes memory and context handling for better conversational continuity. </a:t>
            </a:r>
            <a:r>
              <a:rPr lang="en-US" dirty="0" err="1"/>
              <a:t>ChromaDB</a:t>
            </a:r>
            <a:r>
              <a:rPr lang="en-US" dirty="0"/>
              <a:t> is used to store the dataset in the form of chunks and </a:t>
            </a:r>
            <a:r>
              <a:rPr lang="en-US" dirty="0" err="1"/>
              <a:t>CrewAI</a:t>
            </a:r>
            <a:r>
              <a:rPr lang="en-US" dirty="0"/>
              <a:t> acts as the orchestration layer, managing multiple AI agents for task-specific roles, enhancing automation, and improving multi-agent collaboration. This architecture enables a highly efficient, context-aware, and scalable chatbot solution. The application is built using </a:t>
            </a:r>
            <a:r>
              <a:rPr lang="en-US" dirty="0" err="1"/>
              <a:t>Streamlit</a:t>
            </a:r>
            <a:r>
              <a:rPr lang="en-US" dirty="0"/>
              <a:t> for an interactive UI and </a:t>
            </a:r>
            <a:r>
              <a:rPr lang="en-US" dirty="0" err="1"/>
              <a:t>FastAPI</a:t>
            </a:r>
            <a:r>
              <a:rPr lang="en-US" dirty="0"/>
              <a:t> to manage backend processing and API endpoints.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59569-83D5-A20B-653C-B9D6C8D9816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85080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20564-BA86-41D5-A194-28E4DE110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1571DECD-5922-075D-8DD7-4A36F248A031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BE9A49-B14E-B008-9496-1236F7FF30A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20</a:t>
            </a:fld>
            <a:endParaRPr lang="en-US" altLang="zh-CN" noProof="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625F3B7-4FED-6E76-680B-6068A0961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87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77FC8-6F8B-27B1-A5B4-22A3120CE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C9DFA66F-38A2-2BC6-53B5-AD0E962A0BAC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729E5F-AC5B-4316-E513-8712F743D60E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21</a:t>
            </a:fld>
            <a:endParaRPr lang="en-US" altLang="zh-CN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CE027-913A-3A91-0B15-A4F2014476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06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A43BF-67AA-1360-A219-482F446D5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6D37E103-E9EC-B71E-D65C-95CEF5582829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0459E8-99E4-78D5-CDDC-F7FEB44A7D4B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22</a:t>
            </a:fld>
            <a:endParaRPr lang="en-US" altLang="zh-CN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A9F23-2AD0-20F2-381F-A110FF46DC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89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8DBB2-587F-E6E6-A808-32CA938A3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17FF9AD-7498-C803-A86A-C3B759C463A1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1ACBF2-1474-E88D-D380-9C8B34BD4694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23</a:t>
            </a:fld>
            <a:endParaRPr lang="en-US" altLang="zh-CN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4FB11-F363-7275-1F8C-5D94928BB5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29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731520"/>
            <a:ext cx="5394960" cy="210312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5040" y="3108960"/>
            <a:ext cx="5394960" cy="1731981"/>
          </a:xfrm>
        </p:spPr>
        <p:txBody>
          <a:bodyPr/>
          <a:lstStyle/>
          <a:p>
            <a:r>
              <a:rPr lang="en-US" dirty="0"/>
              <a:t>Vikash Kushwaha</a:t>
            </a:r>
          </a:p>
          <a:p>
            <a:pPr lvl="0"/>
            <a:r>
              <a:rPr lang="en-US" dirty="0">
                <a:hlinkClick r:id="rId3"/>
              </a:rPr>
              <a:t>https://in.linkedin.com/in/vikash-kushwaha-931ab6269</a:t>
            </a:r>
            <a:endParaRPr lang="en-US" dirty="0"/>
          </a:p>
          <a:p>
            <a:pPr lvl="0"/>
            <a:r>
              <a:rPr lang="en-US" dirty="0"/>
              <a:t>https://github.com/MAHAKAAL-vk</a:t>
            </a:r>
          </a:p>
        </p:txBody>
      </p:sp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A73C-F597-27B7-8F29-D6406DC4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195482"/>
            <a:ext cx="5831541" cy="771861"/>
          </a:xfrm>
        </p:spPr>
        <p:txBody>
          <a:bodyPr lIns="0" anchor="b" anchorCtr="0">
            <a:noAutofit/>
          </a:bodyPr>
          <a:lstStyle/>
          <a:p>
            <a:r>
              <a:rPr lang="en-US" sz="4800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53011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4AF3B-CC38-C6F7-1058-2FC5EE48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FD69ED0-8157-2414-9294-B471237BFA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1814" y="2206567"/>
            <a:ext cx="11868372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Lack of Fast and Efficient AI Chatbots: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Traditional chatbots struggle with response speed and efficiency, leading to delays in user interactions.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Need for a high-performance model like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Groq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LLM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to enhance real-time conversation processing.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Context Retention Issues in Conversations: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Many AI chatbots fail to maintain long-term memory of conversations, causing repetitive or irrelevant responses.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Utilizing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Mem0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can help preserve conversation history for improved contextual understanding.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Limited Knowledge Retrieval Capabilities: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Standard chatbots rely solely on predefined responses and fail to provide accurate real-time information.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Integrating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Jina AI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for intelligent search and retrieval-based augmentation enhances knowledge accessibility.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426AF-530C-991E-5D53-0B993E3BE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A631E-8B71-0F03-A53B-E0BFB2E8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FD61F92-81AE-9AED-4323-AC0681D1EF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1814" y="2347121"/>
            <a:ext cx="1186837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Inefficient Multi-Agent Collaboration in AI Systems: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Current AI solutions lack dynamic orchestration for task-specific operations, limiting scalability.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Implementing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CrewAI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enables better task delegation and multi-agent collaboration.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Complex Backend Management for Scalable AI Systems: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Traditional chatbot architectures face performance bottlenecks due to inefficient API handling.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ensures lightweight, scalable, and efficient backend service management.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User Experience and Interface Limitations: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Many AI chatbots have non-intuitive interfaces, making them less user-friendly.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Leveraging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provides an interactive, visually appealing, and easy-to-use UI for seamless engagement.</a:t>
            </a:r>
          </a:p>
        </p:txBody>
      </p:sp>
    </p:spTree>
    <p:extLst>
      <p:ext uri="{BB962C8B-B14F-4D97-AF65-F5344CB8AC3E}">
        <p14:creationId xmlns:p14="http://schemas.microsoft.com/office/powerpoint/2010/main" val="3152707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8BEB6-A14B-808F-64B4-7F91F6F81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ED583-D8BF-34B2-E398-233A7F4D7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129" y="2339788"/>
            <a:ext cx="3461715" cy="779929"/>
          </a:xfrm>
        </p:spPr>
        <p:txBody>
          <a:bodyPr lIns="0" anchor="t" anchorCtr="0">
            <a:normAutofit/>
          </a:bodyPr>
          <a:lstStyle/>
          <a:p>
            <a:r>
              <a:rPr lang="en-US" dirty="0"/>
              <a:t>Objectives</a:t>
            </a:r>
          </a:p>
        </p:txBody>
      </p:sp>
      <p:pic>
        <p:nvPicPr>
          <p:cNvPr id="12" name="Picture Placeholder 11" descr="A person sitting at their deck and a person walking to their desk">
            <a:extLst>
              <a:ext uri="{FF2B5EF4-FFF2-40B4-BE49-F238E27FC236}">
                <a16:creationId xmlns:a16="http://schemas.microsoft.com/office/drawing/2014/main" id="{A8972319-7F4F-43D3-94FB-0F2097BD1F9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10" r="10"/>
          <a:stretch/>
        </p:blipFill>
        <p:spPr>
          <a:xfrm>
            <a:off x="7493157" y="529148"/>
            <a:ext cx="4248873" cy="4731130"/>
          </a:xfrm>
        </p:spPr>
      </p:pic>
    </p:spTree>
    <p:extLst>
      <p:ext uri="{BB962C8B-B14F-4D97-AF65-F5344CB8AC3E}">
        <p14:creationId xmlns:p14="http://schemas.microsoft.com/office/powerpoint/2010/main" val="2844060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5C5013-A563-C783-9185-9C847D4B4A4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A210379-776C-78F0-27BB-A974A171C0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2896" y="303782"/>
            <a:ext cx="9865846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Enhance Response Speed and Efficiency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Utilize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Groq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LLM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to generate fast and accurate responses for real-time user interactions.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Improve Context Retention in Conversations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Integrate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Mem0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to maintain memory and ensure continuity in long conversations.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Enable Intelligent Knowledge Retrieval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Leverage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Jina AI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to fetch relevant information dynamically for better and more precise responses.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Implement Multi-Agent Collaboration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CrewAI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to coordinate AI agents, automating complex tasks efficiently.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Ensure Scalable and Robust Backend Architecture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Develop the backend using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to handle high-concurrency requests with minimal latency.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Provide an Intuitive and Interactive User Interface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Utilize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to design a visually appealing, user-friendly chatbot interface.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Optimize System Performance and Scalability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Implement best practices for AI model optimization, API handling, and distributed processing.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Enhance Real-World Applications and Use Cases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Develop a chatbot adaptable to various domains like customer support, healthcare, and enterprise automation.</a:t>
            </a:r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76" y="2514600"/>
            <a:ext cx="5230906" cy="1102658"/>
          </a:xfrm>
        </p:spPr>
        <p:txBody>
          <a:bodyPr anchor="b" anchorCtr="0">
            <a:normAutofit/>
          </a:bodyPr>
          <a:lstStyle/>
          <a:p>
            <a:r>
              <a:rPr lang="en-US" altLang="zh-CN" dirty="0"/>
              <a:t>Architecture Diagrams</a:t>
            </a:r>
            <a:endParaRPr lang="en-US" dirty="0"/>
          </a:p>
        </p:txBody>
      </p:sp>
      <p:pic>
        <p:nvPicPr>
          <p:cNvPr id="12" name="Picture Placeholder 11" descr="Three people having a discussion at a table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753"/>
                    </a14:imgEffect>
                    <a14:imgEffect>
                      <a14:saturation sat="133000"/>
                    </a14:imgEffect>
                    <a14:imgEffect>
                      <a14:brightnessContrast bright="4000" contrast="3000"/>
                    </a14:imgEffect>
                  </a14:imgLayer>
                </a14:imgProps>
              </a:ext>
            </a:extLst>
          </a:blip>
          <a:srcRect l="18665" r="18665"/>
          <a:stretch/>
        </p:blipFill>
        <p:spPr>
          <a:xfrm>
            <a:off x="5745002" y="0"/>
            <a:ext cx="6446999" cy="6858000"/>
          </a:xfrm>
        </p:spPr>
      </p:pic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6B3DA3-995E-263F-F271-D0DCB60A6118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22DE72-77CB-CB24-A4D1-2FAC47307AC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9</a:t>
            </a:fld>
            <a:endParaRPr lang="en-US" altLang="zh-CN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E174D-B74F-4945-C041-C017E49260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497653"/>
            <a:ext cx="9507071" cy="586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6">
      <a:majorFont>
        <a:latin typeface="Posterama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9027928_win32_EF_v4" id="{FA821E7E-D625-4DCD-A30E-3216B54C8383}" vid="{DE28BE6C-8054-44B2-A92D-A1CAFC256BD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897CAE-455D-42C9-A951-0C21BC1225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865</TotalTime>
  <Words>1184</Words>
  <Application>Microsoft Office PowerPoint</Application>
  <PresentationFormat>Widescreen</PresentationFormat>
  <Paragraphs>164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等线</vt:lpstr>
      <vt:lpstr>Abadi</vt:lpstr>
      <vt:lpstr>Arial</vt:lpstr>
      <vt:lpstr>Calibri</vt:lpstr>
      <vt:lpstr>Posterama</vt:lpstr>
      <vt:lpstr>Posterama Text SemiBold</vt:lpstr>
      <vt:lpstr>Custom</vt:lpstr>
      <vt:lpstr>AI – Driven Guest Experience Personalization System for Hospitality</vt:lpstr>
      <vt:lpstr>Introduction</vt:lpstr>
      <vt:lpstr>Problem Statement</vt:lpstr>
      <vt:lpstr>PowerPoint Presentation</vt:lpstr>
      <vt:lpstr>PowerPoint Presentation</vt:lpstr>
      <vt:lpstr>Objectives</vt:lpstr>
      <vt:lpstr>PowerPoint Presentation</vt:lpstr>
      <vt:lpstr>Architecture Diagrams</vt:lpstr>
      <vt:lpstr>PowerPoint Presentation</vt:lpstr>
      <vt:lpstr>PowerPoint Presentation</vt:lpstr>
      <vt:lpstr>PowerPoint Presentation</vt:lpstr>
      <vt:lpstr>Technology Stack</vt:lpstr>
      <vt:lpstr>PowerPoint Presentation</vt:lpstr>
      <vt:lpstr>Features</vt:lpstr>
      <vt:lpstr>PowerPoint Presentation</vt:lpstr>
      <vt:lpstr>Future Improvements</vt:lpstr>
      <vt:lpstr>PowerPoint Presentation</vt:lpstr>
      <vt:lpstr>PowerPoint Presentation</vt:lpstr>
      <vt:lpstr>Screenshots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Vikash Kushwaha</dc:creator>
  <cp:lastModifiedBy>Vikash Kushwaha</cp:lastModifiedBy>
  <cp:revision>4</cp:revision>
  <dcterms:created xsi:type="dcterms:W3CDTF">2025-01-27T08:03:43Z</dcterms:created>
  <dcterms:modified xsi:type="dcterms:W3CDTF">2025-02-05T16:45:32Z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